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305" r:id="rId3"/>
    <p:sldId id="262" r:id="rId4"/>
    <p:sldId id="319" r:id="rId5"/>
    <p:sldId id="306" r:id="rId6"/>
    <p:sldId id="309" r:id="rId7"/>
    <p:sldId id="320" r:id="rId8"/>
    <p:sldId id="325" r:id="rId9"/>
    <p:sldId id="310" r:id="rId10"/>
    <p:sldId id="318" r:id="rId11"/>
    <p:sldId id="326" r:id="rId12"/>
    <p:sldId id="327" r:id="rId13"/>
    <p:sldId id="333" r:id="rId14"/>
    <p:sldId id="331" r:id="rId15"/>
    <p:sldId id="329" r:id="rId16"/>
    <p:sldId id="332" r:id="rId17"/>
    <p:sldId id="26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63" d="100"/>
          <a:sy n="63" d="100"/>
        </p:scale>
        <p:origin x="8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5CB06-EE80-4A8C-9D39-0AB7F183711F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86C1B-98E7-4EDE-8A71-2AA2CBDFE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8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832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521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260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기존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프로젝트의 핵심 기능은 바코드를 스캔하여 제품명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영양정보를 가져오고</a:t>
            </a:r>
            <a:r>
              <a:rPr lang="en-US" altLang="ko-KR" dirty="0"/>
              <a:t>, </a:t>
            </a:r>
            <a:r>
              <a:rPr lang="ko-KR" altLang="en-US" dirty="0"/>
              <a:t>사용자가 유통기한을 입력하면</a:t>
            </a:r>
            <a:r>
              <a:rPr lang="en-US" altLang="ko-KR" dirty="0"/>
              <a:t>, </a:t>
            </a:r>
            <a:r>
              <a:rPr lang="ko-KR" altLang="en-US" dirty="0"/>
              <a:t>그 기한이 다가옴에 따라 알림을 보내는 기능과 사용자의 나이와 성별을 입력 받아 해당하는 일일 권장 영양소 섭취량과 사용자가 당일 섭취한 영양소를 비교하여 보여주는 기능</a:t>
            </a:r>
            <a:r>
              <a:rPr lang="en-US" altLang="ko-KR" dirty="0"/>
              <a:t>, </a:t>
            </a:r>
            <a:r>
              <a:rPr lang="ko-KR" altLang="en-US" dirty="0"/>
              <a:t>마지막으로 바코드가 없거나 스캔이 안되는 경우 이름을 직접 검색하거나 새로 나온 식품의 경우 세부 사항을 직접 입력 받는 기능으로 구성 되어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272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60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기획 배경 </a:t>
            </a:r>
            <a:r>
              <a:rPr lang="en-US" altLang="ko-KR" dirty="0"/>
              <a:t>-&gt; </a:t>
            </a:r>
            <a:r>
              <a:rPr lang="ko-KR" altLang="en-US" dirty="0"/>
              <a:t>기존 유사 프로젝트 </a:t>
            </a:r>
            <a:r>
              <a:rPr lang="en-US" altLang="ko-KR" dirty="0"/>
              <a:t>-&gt; </a:t>
            </a:r>
            <a:r>
              <a:rPr lang="ko-KR" altLang="en-US" dirty="0"/>
              <a:t>본 프로젝트 소개 및 차별성 </a:t>
            </a:r>
            <a:r>
              <a:rPr lang="en-US" altLang="ko-KR" dirty="0"/>
              <a:t>-&gt; </a:t>
            </a:r>
            <a:r>
              <a:rPr lang="ko-KR" altLang="en-US" dirty="0"/>
              <a:t>핵심기능 및 부가기능 </a:t>
            </a:r>
            <a:r>
              <a:rPr lang="en-US" altLang="ko-KR" dirty="0"/>
              <a:t>-&gt; </a:t>
            </a:r>
            <a:r>
              <a:rPr lang="ko-KR" altLang="en-US" dirty="0"/>
              <a:t>프로젝트에 사용된 언어와 프레임워크 </a:t>
            </a:r>
            <a:r>
              <a:rPr lang="en-US" altLang="ko-KR" dirty="0"/>
              <a:t>-&gt;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-&gt; </a:t>
            </a:r>
            <a:r>
              <a:rPr lang="ko-KR" altLang="en-US" dirty="0"/>
              <a:t>자료 출처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대부분 모르실 것 같은데요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대부분 모르실 것 같은데요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전체의 </a:t>
            </a:r>
            <a:r>
              <a:rPr lang="en-US" altLang="ko-KR" dirty="0"/>
              <a:t>43%</a:t>
            </a:r>
            <a:r>
              <a:rPr lang="ko-KR" altLang="en-US" dirty="0"/>
              <a:t>의 음식물 쓰레기가 먹고 남기거나 먹지 않고 보관중에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가정에서는 음식물쓰레기의 </a:t>
            </a:r>
            <a:r>
              <a:rPr lang="en-US" altLang="ko-KR" dirty="0"/>
              <a:t>10%</a:t>
            </a:r>
            <a:r>
              <a:rPr lang="ko-KR" altLang="en-US" dirty="0"/>
              <a:t>는 보관하다가 먹지 못하게 되어 버리는 식재료</a:t>
            </a:r>
            <a:r>
              <a:rPr lang="en-US" altLang="ko-KR" dirty="0"/>
              <a:t>. </a:t>
            </a:r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유통기한이 지나 버려지는 식품이 가정에서만 </a:t>
            </a:r>
            <a:r>
              <a:rPr lang="en-US" altLang="ko-KR" dirty="0"/>
              <a:t>10%</a:t>
            </a:r>
            <a:r>
              <a:rPr lang="ko-KR" altLang="en-US" dirty="0"/>
              <a:t>가 된다는 이야기입니다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이러한 문제점을 보고 이를 해결할 방법을 찾던 중 유통기한이 지나기 전에 알려주는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대해 생각을 가지게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42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4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차별성은 </a:t>
            </a:r>
            <a:r>
              <a:rPr lang="en-US" altLang="ko-KR" dirty="0"/>
              <a:t>3</a:t>
            </a:r>
            <a:r>
              <a:rPr lang="ko-KR" altLang="en-US" dirty="0"/>
              <a:t>가지로 보고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첫 번째는 영양정보를 가져오는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정보를 가져오는 이유는 필립스에서 실시한 아시아 국가 개인건강관리 실태 조사 결과를 보면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예방적 건강관리의 중요성을 인식하며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51%</a:t>
            </a:r>
            <a:r>
              <a:rPr lang="ko-KR" altLang="en-US" dirty="0"/>
              <a:t>는 건강 상태 유지를 위해 자기관리를 실천할 수 있다고 답변했습니다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한국인이 개인건강관리를 위해 더 신경 쓰는 것 중 </a:t>
            </a:r>
            <a:r>
              <a:rPr lang="en-US" altLang="ko-KR" dirty="0"/>
              <a:t>3</a:t>
            </a:r>
            <a:r>
              <a:rPr lang="ko-KR" altLang="en-US" dirty="0"/>
              <a:t>위가 건강한 식습관이며</a:t>
            </a:r>
            <a:r>
              <a:rPr lang="en-US" altLang="ko-KR" dirty="0"/>
              <a:t>, </a:t>
            </a:r>
            <a:r>
              <a:rPr lang="ko-KR" altLang="en-US" dirty="0"/>
              <a:t>음식에 대한 정보는 영양 정보에 들어있으므로 중요하다고 생각하기 때문에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2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591F6-EB90-6B14-4CCC-CE1ADF20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CDB1-5EA8-7958-B114-9D1A39DC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FA4E2-4283-F986-0B04-FB39CCBA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BE894-90B2-CA64-CFE1-7D044FA7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8C01A-C050-DB2D-0B8E-978BB5E2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53FD-1043-A6EC-1A49-D98EBF05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67A00-DD23-39CF-D952-E30C5396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52927-5396-4E35-41CD-92F8921C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516FD-D4D2-B06E-526D-DEC85BAF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107AB-A42A-957C-B619-E6395A2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280EA-E2E7-55AC-91E9-E926FDD94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76D4AE-E98F-4D1F-1DF1-3F3B6E0A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9C507-537C-A172-1ED4-06F92BB4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0D98D-511F-3DB4-3411-828E895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4A064-F353-ECBA-0CBF-A7C1D635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4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4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ACE75-0CE0-401B-B2F0-1091B8A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AF17-0EAA-D854-7987-AE2B9A3B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CA5C-474E-FD47-7215-36345EA9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DE22E-3FC7-9229-A91E-C4790B99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AFFBE-271B-2063-68C4-866EEB52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9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4BA7-5220-8782-158D-7AF8BB9E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997CD-4CD4-6C27-F9D0-FD61C25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9F69E-B163-656D-25C6-1A443E6A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BCC57-F214-1971-869E-6C275848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1F5DD-4C3A-993F-E511-B6F5AED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0E575-0B6F-D796-0D0B-B4C42F24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292AC-E265-2E91-572D-2F1DEC079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F315B5-F9CF-4415-8C3E-8EEBF3F3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A5B32-833C-D864-253F-301D1B1B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92304-5E0D-28EC-0CD0-122169FA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AD50EC-9D52-E215-B1CA-C1B35FC6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4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CEF61-8E3F-63FE-92CC-223B7326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A5F53-9F62-7648-1324-D9B87127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117671-C799-459B-4ECC-94C2B48D6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07345-ED4C-9466-79E9-5B4866472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53FCD-C6D0-FE94-AEFB-F20446779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30C68-1B91-A5D5-2663-F5DE3DF2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8FE8E-9F8E-7AF3-C75A-609A1177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6C618-EEED-8E41-FA31-77EE04A9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CC6D8-ABAC-0360-6F9D-38B6336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F5B882-E166-2F92-F382-3044CF4B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B72109-C4D6-6497-DB1A-1180CD2E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75BE98-1470-C4F2-C18E-2595CA04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9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BA588-7931-5C2A-7F63-B96A154E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8E727-124B-6530-B5AB-6B731878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A9C5D-F82B-9C6B-8150-91D35751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7930-254B-D203-84F1-99A215F0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92E9B-A113-60EF-4686-04D6679C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B5E7A-D55D-9279-8B2C-EEB8DA864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F282B-EEFE-1355-1DD3-594E10FC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D7A69-059A-CCD5-B61C-1544CE21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5FC0F-08F9-6569-A33C-D25A90A8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7D947-2041-D719-13E9-2D26985A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0ED9F2-599B-3209-5A67-136BB673D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542FD5-6920-5372-E8A0-01EB0F441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D3D57-AFBF-080C-0619-CD3732D3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2CDD2-23B6-55EF-D097-69A792F6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5C197-C512-913B-D20F-3AEE1AF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6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0D309-8D67-45E9-E21C-18F64453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38FA9-5A01-D5DF-C9E9-A7A41C20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AC08D-0780-E3C9-5F4A-4806514B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A1D33-46E7-408A-9AEB-E2ED5B6D156D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B90E8-65C3-2FD7-B36A-C5F0F7B55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47BE0-976F-CC8F-1EAD-58C89ED2C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F6408E2-D700-2409-6D6F-DDD5ACF7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42" y="2384526"/>
            <a:ext cx="1484471" cy="14844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1126639" y="550017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03-2.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음식 양에 따른</a:t>
            </a:r>
            <a:endParaRPr lang="en-US" altLang="ko-KR" sz="1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40A7F2-C225-7ACA-98DD-31AD52C8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6012">
            <a:off x="4661647" y="2017362"/>
            <a:ext cx="823397" cy="823397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B31A4BA5-2C39-123F-922A-60A2E9C0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4" y="3360566"/>
            <a:ext cx="823397" cy="823397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678A773D-4F20-A925-7D16-FC569895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142">
            <a:off x="4664941" y="4698076"/>
            <a:ext cx="823397" cy="823397"/>
          </a:xfrm>
          <a:prstGeom prst="rect">
            <a:avLst/>
          </a:prstGeom>
        </p:spPr>
      </p:pic>
      <p:pic>
        <p:nvPicPr>
          <p:cNvPr id="8" name="그림 7" descr="케이크, 접시, 초콜릿, 장식된이(가) 표시된 사진&#10;&#10;자동 생성된 설명">
            <a:extLst>
              <a:ext uri="{FF2B5EF4-FFF2-40B4-BE49-F238E27FC236}">
                <a16:creationId xmlns:a16="http://schemas.microsoft.com/office/drawing/2014/main" id="{51C41CAE-F5CC-C3EA-9723-6D505A2E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4" y="2475694"/>
            <a:ext cx="4353791" cy="3123845"/>
          </a:xfrm>
          <a:prstGeom prst="rect">
            <a:avLst/>
          </a:prstGeom>
        </p:spPr>
      </p:pic>
      <p:pic>
        <p:nvPicPr>
          <p:cNvPr id="12" name="그림 11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22094E3-5FB0-AC7E-ADCE-679B94A4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5" y="2423722"/>
            <a:ext cx="1484471" cy="1484471"/>
          </a:xfrm>
          <a:prstGeom prst="rect">
            <a:avLst/>
          </a:prstGeom>
        </p:spPr>
      </p:pic>
      <p:pic>
        <p:nvPicPr>
          <p:cNvPr id="17" name="그림 1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F17791C0-16BF-E91D-7CEF-16FDF94D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0" y="2809653"/>
            <a:ext cx="1484471" cy="1484471"/>
          </a:xfrm>
          <a:prstGeom prst="rect">
            <a:avLst/>
          </a:prstGeom>
        </p:spPr>
      </p:pic>
      <p:pic>
        <p:nvPicPr>
          <p:cNvPr id="18" name="그림 1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ADBF0CC3-0A65-DD2B-5DA3-D9E90B8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81" y="2647505"/>
            <a:ext cx="1484471" cy="1484471"/>
          </a:xfrm>
          <a:prstGeom prst="rect">
            <a:avLst/>
          </a:prstGeom>
        </p:spPr>
      </p:pic>
      <p:pic>
        <p:nvPicPr>
          <p:cNvPr id="20" name="그림 19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BA9AD46-B4EA-1619-8563-DF301AAE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6" y="505049"/>
            <a:ext cx="1102161" cy="1102161"/>
          </a:xfrm>
          <a:prstGeom prst="rect">
            <a:avLst/>
          </a:prstGeom>
        </p:spPr>
      </p:pic>
      <p:pic>
        <p:nvPicPr>
          <p:cNvPr id="21" name="그림 20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9A944F4D-AA90-B977-5B5D-CE2DCBF5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97" y="697627"/>
            <a:ext cx="1102161" cy="1102161"/>
          </a:xfrm>
          <a:prstGeom prst="rect">
            <a:avLst/>
          </a:prstGeom>
        </p:spPr>
      </p:pic>
      <p:pic>
        <p:nvPicPr>
          <p:cNvPr id="24" name="그림 23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CECAFC8-357E-FCED-1F4C-3498E5F9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79" y="4766769"/>
            <a:ext cx="1252571" cy="1252571"/>
          </a:xfrm>
          <a:prstGeom prst="rect">
            <a:avLst/>
          </a:prstGeom>
        </p:spPr>
      </p:pic>
      <p:pic>
        <p:nvPicPr>
          <p:cNvPr id="25" name="그림 24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44F5A8F2-C004-6B8C-4F07-24F7550F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65" y="4634321"/>
            <a:ext cx="1252571" cy="1252571"/>
          </a:xfrm>
          <a:prstGeom prst="rect">
            <a:avLst/>
          </a:prstGeom>
        </p:spPr>
      </p:pic>
      <p:pic>
        <p:nvPicPr>
          <p:cNvPr id="26" name="그림 25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8D2FAE6-73FF-5D6A-FE79-907804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0" y="5011234"/>
            <a:ext cx="1252571" cy="1252571"/>
          </a:xfrm>
          <a:prstGeom prst="rect">
            <a:avLst/>
          </a:prstGeom>
        </p:spPr>
      </p:pic>
      <p:pic>
        <p:nvPicPr>
          <p:cNvPr id="27" name="그림 2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01A21E6C-C3A6-F9D1-429E-2B4C0219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19" y="4807035"/>
            <a:ext cx="1252571" cy="1252571"/>
          </a:xfrm>
          <a:prstGeom prst="rect">
            <a:avLst/>
          </a:prstGeom>
        </p:spPr>
      </p:pic>
      <p:pic>
        <p:nvPicPr>
          <p:cNvPr id="28" name="그림 2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D03B560-BDD4-7D7D-11E5-5371EE98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37" y="5255699"/>
            <a:ext cx="1252571" cy="1252571"/>
          </a:xfrm>
          <a:prstGeom prst="rect">
            <a:avLst/>
          </a:prstGeom>
        </p:spPr>
      </p:pic>
      <p:pic>
        <p:nvPicPr>
          <p:cNvPr id="29" name="그림 2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D952EB6-FBBB-DD7B-1F57-936F9DB6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2" y="5121683"/>
            <a:ext cx="1252571" cy="12525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4B23F0-3C0C-94AB-DBED-20AA26BF7D62}"/>
              </a:ext>
            </a:extLst>
          </p:cNvPr>
          <p:cNvSpPr txBox="1"/>
          <p:nvPr/>
        </p:nvSpPr>
        <p:spPr>
          <a:xfrm>
            <a:off x="1492864" y="212569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8</a:t>
            </a:r>
            <a:r>
              <a:rPr lang="ko-KR" altLang="en-US" dirty="0"/>
              <a:t>조각 케이크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F10022-7D81-5B5F-E865-1BE510B0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505049"/>
            <a:ext cx="1102160" cy="1484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D4033C-489C-BCD8-0020-E9E6A232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2647505"/>
            <a:ext cx="1102160" cy="1484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8F3223-77CA-1E1B-CA3B-F84CA78E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0" y="4857303"/>
            <a:ext cx="1102160" cy="148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7116A7-0F37-3792-BD78-91DEB39873BD}"/>
              </a:ext>
            </a:extLst>
          </p:cNvPr>
          <p:cNvSpPr txBox="1"/>
          <p:nvPr/>
        </p:nvSpPr>
        <p:spPr>
          <a:xfrm>
            <a:off x="9031396" y="20352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1/4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D1014-70B1-121D-19BE-4269F8125E46}"/>
              </a:ext>
            </a:extLst>
          </p:cNvPr>
          <p:cNvSpPr txBox="1"/>
          <p:nvPr/>
        </p:nvSpPr>
        <p:spPr>
          <a:xfrm>
            <a:off x="9031395" y="4144417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1/2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F211-8623-86C7-E5B3-45AF4CEA4A9A}"/>
              </a:ext>
            </a:extLst>
          </p:cNvPr>
          <p:cNvSpPr txBox="1"/>
          <p:nvPr/>
        </p:nvSpPr>
        <p:spPr>
          <a:xfrm>
            <a:off x="9022116" y="6333536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3/4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5E039-4F9C-3C49-FF4B-E6DDE76E91DD}"/>
              </a:ext>
            </a:extLst>
          </p:cNvPr>
          <p:cNvSpPr txBox="1"/>
          <p:nvPr/>
        </p:nvSpPr>
        <p:spPr>
          <a:xfrm>
            <a:off x="6107178" y="177887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2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4745B-B56F-8B03-05B4-C167593125C4}"/>
              </a:ext>
            </a:extLst>
          </p:cNvPr>
          <p:cNvSpPr txBox="1"/>
          <p:nvPr/>
        </p:nvSpPr>
        <p:spPr>
          <a:xfrm>
            <a:off x="6067791" y="432147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4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F831-408D-C250-CFFD-170475EFC7DA}"/>
              </a:ext>
            </a:extLst>
          </p:cNvPr>
          <p:cNvSpPr txBox="1"/>
          <p:nvPr/>
        </p:nvSpPr>
        <p:spPr>
          <a:xfrm>
            <a:off x="6173261" y="650838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6</a:t>
            </a:r>
            <a:r>
              <a:rPr lang="ko-KR" altLang="en-US" sz="1200" dirty="0"/>
              <a:t>조각이 남음</a:t>
            </a:r>
          </a:p>
        </p:txBody>
      </p:sp>
    </p:spTree>
    <p:extLst>
      <p:ext uri="{BB962C8B-B14F-4D97-AF65-F5344CB8AC3E}">
        <p14:creationId xmlns:p14="http://schemas.microsoft.com/office/powerpoint/2010/main" val="193850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30149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기대효과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D2BC5732-3791-918E-4258-F65985CB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" y="2325228"/>
            <a:ext cx="4317492" cy="3104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28D5D-86F4-DE81-789C-E37C7F815ACA}"/>
              </a:ext>
            </a:extLst>
          </p:cNvPr>
          <p:cNvSpPr txBox="1"/>
          <p:nvPr/>
        </p:nvSpPr>
        <p:spPr>
          <a:xfrm>
            <a:off x="928457" y="5714999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음식물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쓰래기의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양을 줄일 수 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669799-730F-11BA-D3D9-BEAD9987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944" y="2325228"/>
            <a:ext cx="3867150" cy="2876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02C34-E952-F8CB-B691-F16927ADED1A}"/>
              </a:ext>
            </a:extLst>
          </p:cNvPr>
          <p:cNvSpPr txBox="1"/>
          <p:nvPr/>
        </p:nvSpPr>
        <p:spPr>
          <a:xfrm>
            <a:off x="6781716" y="5660556"/>
            <a:ext cx="3876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영양 정보를 확인하여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자신의 건강에 관심을 가질 수 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924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7F3B00C-439C-383C-1521-04D40D99D44C}"/>
              </a:ext>
            </a:extLst>
          </p:cNvPr>
          <p:cNvSpPr/>
          <p:nvPr/>
        </p:nvSpPr>
        <p:spPr>
          <a:xfrm>
            <a:off x="5044663" y="3400860"/>
            <a:ext cx="1956852" cy="1863161"/>
          </a:xfrm>
          <a:prstGeom prst="roundRect">
            <a:avLst>
              <a:gd name="adj" fmla="val 5900"/>
            </a:avLst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453642" y="97795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System architecture diagram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1E97A9-A76A-3FCC-4C23-EDB6DBE43DD8}"/>
              </a:ext>
            </a:extLst>
          </p:cNvPr>
          <p:cNvGrpSpPr/>
          <p:nvPr/>
        </p:nvGrpSpPr>
        <p:grpSpPr>
          <a:xfrm>
            <a:off x="7814522" y="2495798"/>
            <a:ext cx="3943323" cy="3886556"/>
            <a:chOff x="7016940" y="2050323"/>
            <a:chExt cx="3943323" cy="388655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36CD8EE-DA5B-2BBE-DDF0-B6092E770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7268" y="2196650"/>
              <a:ext cx="1309372" cy="123235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495FBA-AB2B-0140-FCBD-4D587CAF5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090" y="3963204"/>
              <a:ext cx="1243905" cy="1285368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1897794-F6F6-A467-A171-D7D2732DD717}"/>
                </a:ext>
              </a:extLst>
            </p:cNvPr>
            <p:cNvSpPr/>
            <p:nvPr/>
          </p:nvSpPr>
          <p:spPr>
            <a:xfrm>
              <a:off x="7016940" y="2050323"/>
              <a:ext cx="3511197" cy="3287796"/>
            </a:xfrm>
            <a:prstGeom prst="roundRect">
              <a:avLst>
                <a:gd name="adj" fmla="val 5900"/>
              </a:avLst>
            </a:prstGeom>
            <a:solidFill>
              <a:schemeClr val="bg2">
                <a:lumMod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8DFE60-BD14-030D-DF29-089769C981E3}"/>
                </a:ext>
              </a:extLst>
            </p:cNvPr>
            <p:cNvSpPr txBox="1"/>
            <p:nvPr/>
          </p:nvSpPr>
          <p:spPr>
            <a:xfrm>
              <a:off x="8446968" y="2360784"/>
              <a:ext cx="2513295" cy="707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WEB/WAS 1</a:t>
              </a:r>
              <a:r>
                <a:rPr lang="ko-KR" altLang="en-US" sz="1400" dirty="0">
                  <a:ea typeface="나눔스퀘어 네오 OTF Regular" panose="00000500000000000000" pitchFamily="50" charset="-127"/>
                </a:rPr>
                <a:t>식</a:t>
              </a:r>
              <a:r>
                <a:rPr lang="en-US" altLang="ko-KR" sz="1400" dirty="0">
                  <a:ea typeface="나눔스퀘어 네오 OTF Regular" panose="00000500000000000000" pitchFamily="50" charset="-127"/>
                </a:rPr>
                <a:t> 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Azure B2s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39B2BE-E7B2-37F1-2CAB-1DDFFE7775EF}"/>
                </a:ext>
              </a:extLst>
            </p:cNvPr>
            <p:cNvSpPr txBox="1"/>
            <p:nvPr/>
          </p:nvSpPr>
          <p:spPr>
            <a:xfrm>
              <a:off x="8456369" y="4014704"/>
              <a:ext cx="2134692" cy="1030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DB</a:t>
              </a:r>
              <a:r>
                <a:rPr lang="ko-KR" altLang="en-US" sz="1400" dirty="0">
                  <a:ea typeface="나눔스퀘어 네오 OTF Regular" panose="00000500000000000000" pitchFamily="50" charset="-127"/>
                </a:rPr>
                <a:t>서버 </a:t>
              </a:r>
              <a:r>
                <a:rPr lang="en-US" altLang="ko-KR" sz="1400" dirty="0">
                  <a:ea typeface="나눔스퀘어 네오 OTF Regular" panose="00000500000000000000" pitchFamily="50" charset="-127"/>
                </a:rPr>
                <a:t>1</a:t>
              </a:r>
              <a:r>
                <a:rPr lang="ko-KR" altLang="en-US" sz="1400" dirty="0">
                  <a:ea typeface="나눔스퀘어 네오 OTF Regular" panose="00000500000000000000" pitchFamily="50" charset="-127"/>
                </a:rPr>
                <a:t>식</a:t>
              </a:r>
              <a:endParaRPr lang="en-US" altLang="ko-KR" sz="1400" dirty="0">
                <a:ea typeface="나눔스퀘어 네오 OTF Regular" panose="000005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Azure Database for MySQL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64E1907-B036-BA65-6838-8BBE28229595}"/>
                </a:ext>
              </a:extLst>
            </p:cNvPr>
            <p:cNvCxnSpPr>
              <a:cxnSpLocks/>
            </p:cNvCxnSpPr>
            <p:nvPr/>
          </p:nvCxnSpPr>
          <p:spPr>
            <a:xfrm>
              <a:off x="7687042" y="3455838"/>
              <a:ext cx="0" cy="52021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5737D4-5713-1E97-5A98-E64E311687C9}"/>
                </a:ext>
              </a:extLst>
            </p:cNvPr>
            <p:cNvSpPr txBox="1"/>
            <p:nvPr/>
          </p:nvSpPr>
          <p:spPr>
            <a:xfrm>
              <a:off x="7760587" y="5352104"/>
              <a:ext cx="20679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Microsoft Azure</a:t>
              </a:r>
            </a:p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(Korea central)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058A8E-E7D2-47C7-9C38-BF4DC4211030}"/>
              </a:ext>
            </a:extLst>
          </p:cNvPr>
          <p:cNvGrpSpPr/>
          <p:nvPr/>
        </p:nvGrpSpPr>
        <p:grpSpPr>
          <a:xfrm>
            <a:off x="5149497" y="772248"/>
            <a:ext cx="1504141" cy="2082347"/>
            <a:chOff x="2940580" y="2196649"/>
            <a:chExt cx="1504141" cy="20823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7395D33-D4A5-2705-9F81-BBF0420F2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862" y="2289333"/>
              <a:ext cx="1309372" cy="1232350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E3C280B-1D90-34D8-045F-02B18A8834EC}"/>
                </a:ext>
              </a:extLst>
            </p:cNvPr>
            <p:cNvSpPr/>
            <p:nvPr/>
          </p:nvSpPr>
          <p:spPr>
            <a:xfrm>
              <a:off x="2940580" y="2196649"/>
              <a:ext cx="1482377" cy="1481091"/>
            </a:xfrm>
            <a:prstGeom prst="roundRect">
              <a:avLst>
                <a:gd name="adj" fmla="val 5900"/>
              </a:avLst>
            </a:prstGeom>
            <a:solidFill>
              <a:schemeClr val="bg2">
                <a:lumMod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FAF4D0-5B8D-C49B-E294-07033BA5D2B3}"/>
                </a:ext>
              </a:extLst>
            </p:cNvPr>
            <p:cNvSpPr txBox="1"/>
            <p:nvPr/>
          </p:nvSpPr>
          <p:spPr>
            <a:xfrm>
              <a:off x="3003829" y="3694221"/>
              <a:ext cx="14408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Google FCM</a:t>
              </a:r>
            </a:p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(</a:t>
              </a:r>
              <a:r>
                <a:rPr lang="ko-KR" altLang="en-US" sz="1600" dirty="0" err="1">
                  <a:ea typeface="나눔스퀘어 네오 OTF Bold" panose="00000800000000000000" pitchFamily="50" charset="-127"/>
                </a:rPr>
                <a:t>푸시알람</a:t>
              </a:r>
              <a:r>
                <a:rPr lang="en-US" altLang="ko-KR" sz="1600" dirty="0">
                  <a:ea typeface="나눔스퀘어 네오 OTF Bold" panose="00000800000000000000" pitchFamily="50" charset="-127"/>
                </a:rPr>
                <a:t>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15523EC-4186-D261-7633-2AE377E4008E}"/>
              </a:ext>
            </a:extLst>
          </p:cNvPr>
          <p:cNvSpPr txBox="1"/>
          <p:nvPr/>
        </p:nvSpPr>
        <p:spPr>
          <a:xfrm>
            <a:off x="2590800" y="5383595"/>
            <a:ext cx="14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스퀘어 네오 OTF Bold" panose="00000800000000000000" pitchFamily="50" charset="-127"/>
              </a:rPr>
              <a:t>안드로이드 앱</a:t>
            </a:r>
            <a:endParaRPr lang="en-US" altLang="ko-KR" sz="1600" dirty="0">
              <a:ea typeface="나눔스퀘어 네오 OTF Bold" panose="00000800000000000000" pitchFamily="50" charset="-127"/>
            </a:endParaRPr>
          </a:p>
        </p:txBody>
      </p:sp>
      <p:pic>
        <p:nvPicPr>
          <p:cNvPr id="33" name="그림 32" descr="휴대 전화, 스크린샷, 정보기기, 전자 기기이(가) 표시된 사진&#10;&#10;자동 생성된 설명">
            <a:extLst>
              <a:ext uri="{FF2B5EF4-FFF2-40B4-BE49-F238E27FC236}">
                <a16:creationId xmlns:a16="http://schemas.microsoft.com/office/drawing/2014/main" id="{24253C57-DC71-D89A-24A4-AC5870DD4D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1" r="20705"/>
          <a:stretch/>
        </p:blipFill>
        <p:spPr>
          <a:xfrm>
            <a:off x="2690525" y="3088950"/>
            <a:ext cx="1327713" cy="2239978"/>
          </a:xfrm>
          <a:prstGeom prst="rect">
            <a:avLst/>
          </a:prstGeom>
        </p:spPr>
      </p:pic>
      <p:pic>
        <p:nvPicPr>
          <p:cNvPr id="35" name="그림 34" descr="원, 그래픽, 디자인이(가) 표시된 사진&#10;&#10;자동 생성된 설명">
            <a:extLst>
              <a:ext uri="{FF2B5EF4-FFF2-40B4-BE49-F238E27FC236}">
                <a16:creationId xmlns:a16="http://schemas.microsoft.com/office/drawing/2014/main" id="{743F05C6-25C8-D2BB-57A1-3CEC04CBE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26" y="3630448"/>
            <a:ext cx="1069117" cy="1069117"/>
          </a:xfrm>
          <a:prstGeom prst="rect">
            <a:avLst/>
          </a:prstGeom>
        </p:spPr>
      </p:pic>
      <p:pic>
        <p:nvPicPr>
          <p:cNvPr id="37" name="그림 36" descr="그래픽, 클립아트, 디자인, 창의성이(가) 표시된 사진&#10;&#10;자동 생성된 설명">
            <a:extLst>
              <a:ext uri="{FF2B5EF4-FFF2-40B4-BE49-F238E27FC236}">
                <a16:creationId xmlns:a16="http://schemas.microsoft.com/office/drawing/2014/main" id="{0C4FB218-0D80-4AA8-6CD5-0836283D5C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7"/>
          <a:stretch/>
        </p:blipFill>
        <p:spPr>
          <a:xfrm>
            <a:off x="5270853" y="3803630"/>
            <a:ext cx="1440892" cy="1057088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F1F951-26F6-A1AD-4CF9-EBEC6669428F}"/>
              </a:ext>
            </a:extLst>
          </p:cNvPr>
          <p:cNvCxnSpPr>
            <a:cxnSpLocks/>
          </p:cNvCxnSpPr>
          <p:nvPr/>
        </p:nvCxnSpPr>
        <p:spPr>
          <a:xfrm>
            <a:off x="1755732" y="4148569"/>
            <a:ext cx="88850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D33041-9DDA-A079-BBF2-3A6E6888DF12}"/>
              </a:ext>
            </a:extLst>
          </p:cNvPr>
          <p:cNvSpPr txBox="1"/>
          <p:nvPr/>
        </p:nvSpPr>
        <p:spPr>
          <a:xfrm>
            <a:off x="5290271" y="5288518"/>
            <a:ext cx="14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스퀘어 네오 OTF Bold" panose="00000800000000000000" pitchFamily="50" charset="-127"/>
              </a:rPr>
              <a:t>인터넷</a:t>
            </a:r>
            <a:endParaRPr lang="en-US" altLang="ko-KR" sz="1600" dirty="0">
              <a:ea typeface="나눔스퀘어 네오 OTF Bold" panose="000008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7FEE06-24A2-9B9D-FF97-37BBDDF77D51}"/>
              </a:ext>
            </a:extLst>
          </p:cNvPr>
          <p:cNvSpPr txBox="1"/>
          <p:nvPr/>
        </p:nvSpPr>
        <p:spPr>
          <a:xfrm>
            <a:off x="487849" y="4734130"/>
            <a:ext cx="14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스퀘어 네오 OTF Bold" panose="00000800000000000000" pitchFamily="50" charset="-127"/>
              </a:rPr>
              <a:t>유저</a:t>
            </a:r>
            <a:endParaRPr lang="en-US" altLang="ko-KR" sz="1600" dirty="0">
              <a:ea typeface="나눔스퀘어 네오 OTF Bold" panose="00000800000000000000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393357A-1A80-F935-16C4-9FB8BB553111}"/>
              </a:ext>
            </a:extLst>
          </p:cNvPr>
          <p:cNvCxnSpPr>
            <a:cxnSpLocks/>
          </p:cNvCxnSpPr>
          <p:nvPr/>
        </p:nvCxnSpPr>
        <p:spPr>
          <a:xfrm>
            <a:off x="4031692" y="4148569"/>
            <a:ext cx="908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84C516-9112-20D1-8BA1-CE0294510FF4}"/>
              </a:ext>
            </a:extLst>
          </p:cNvPr>
          <p:cNvCxnSpPr>
            <a:cxnSpLocks/>
          </p:cNvCxnSpPr>
          <p:nvPr/>
        </p:nvCxnSpPr>
        <p:spPr>
          <a:xfrm>
            <a:off x="7051983" y="4148569"/>
            <a:ext cx="72635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B811AD-7772-46FF-D62D-8423C00F3276}"/>
              </a:ext>
            </a:extLst>
          </p:cNvPr>
          <p:cNvCxnSpPr>
            <a:cxnSpLocks/>
          </p:cNvCxnSpPr>
          <p:nvPr/>
        </p:nvCxnSpPr>
        <p:spPr>
          <a:xfrm flipV="1">
            <a:off x="5927283" y="2921330"/>
            <a:ext cx="0" cy="42763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58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453642" y="97795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System architecture diagram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077E68C-2BAB-5F68-A739-C95AB3AAC752}"/>
              </a:ext>
            </a:extLst>
          </p:cNvPr>
          <p:cNvSpPr/>
          <p:nvPr/>
        </p:nvSpPr>
        <p:spPr>
          <a:xfrm>
            <a:off x="801336" y="1835162"/>
            <a:ext cx="4431723" cy="4044888"/>
          </a:xfrm>
          <a:prstGeom prst="roundRect">
            <a:avLst>
              <a:gd name="adj" fmla="val 590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EA40B3-39D2-EC72-A15E-31122D7212E7}"/>
              </a:ext>
            </a:extLst>
          </p:cNvPr>
          <p:cNvSpPr txBox="1"/>
          <p:nvPr/>
        </p:nvSpPr>
        <p:spPr>
          <a:xfrm>
            <a:off x="1905764" y="1911087"/>
            <a:ext cx="210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API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 구축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211E0-5EE3-940C-D21F-F62F6E8F839A}"/>
              </a:ext>
            </a:extLst>
          </p:cNvPr>
          <p:cNvSpPr txBox="1"/>
          <p:nvPr/>
        </p:nvSpPr>
        <p:spPr>
          <a:xfrm>
            <a:off x="845260" y="2430388"/>
            <a:ext cx="1237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웹서버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Flask-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Cors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DAFCB-4D7B-EC71-706A-725BD5EAC530}"/>
              </a:ext>
            </a:extLst>
          </p:cNvPr>
          <p:cNvSpPr txBox="1"/>
          <p:nvPr/>
        </p:nvSpPr>
        <p:spPr>
          <a:xfrm>
            <a:off x="2649971" y="2430388"/>
            <a:ext cx="1741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푸시알람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firebase-admin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D4729-5000-AB2E-1801-17465D2EDEA7}"/>
              </a:ext>
            </a:extLst>
          </p:cNvPr>
          <p:cNvSpPr txBox="1"/>
          <p:nvPr/>
        </p:nvSpPr>
        <p:spPr>
          <a:xfrm>
            <a:off x="899411" y="4710064"/>
            <a:ext cx="1165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requests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BF14F4-74D1-BEC6-2C07-15DD64552A9B}"/>
              </a:ext>
            </a:extLst>
          </p:cNvPr>
          <p:cNvSpPr txBox="1"/>
          <p:nvPr/>
        </p:nvSpPr>
        <p:spPr>
          <a:xfrm>
            <a:off x="899411" y="3377641"/>
            <a:ext cx="1496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접근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SQLAlchemy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urllib3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589ADE-5AD2-EBE7-9129-05006E140F3D}"/>
              </a:ext>
            </a:extLst>
          </p:cNvPr>
          <p:cNvSpPr txBox="1"/>
          <p:nvPr/>
        </p:nvSpPr>
        <p:spPr>
          <a:xfrm>
            <a:off x="2649971" y="4687807"/>
            <a:ext cx="2330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﻿dependency-injector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09CD3-6039-6C3D-4019-26B4DAF29B33}"/>
              </a:ext>
            </a:extLst>
          </p:cNvPr>
          <p:cNvSpPr txBox="1"/>
          <p:nvPr/>
        </p:nvSpPr>
        <p:spPr>
          <a:xfrm>
            <a:off x="2738702" y="3377641"/>
            <a:ext cx="2454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서버구축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(Korea central region)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2926A1-8B45-379E-A82D-21D319B5F0CA}"/>
              </a:ext>
            </a:extLst>
          </p:cNvPr>
          <p:cNvSpPr/>
          <p:nvPr/>
        </p:nvSpPr>
        <p:spPr>
          <a:xfrm>
            <a:off x="7351592" y="2280419"/>
            <a:ext cx="3702951" cy="2986786"/>
          </a:xfrm>
          <a:prstGeom prst="roundRect">
            <a:avLst>
              <a:gd name="adj" fmla="val 590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99532-C593-1372-10F0-E48433224297}"/>
              </a:ext>
            </a:extLst>
          </p:cNvPr>
          <p:cNvSpPr txBox="1"/>
          <p:nvPr/>
        </p:nvSpPr>
        <p:spPr>
          <a:xfrm>
            <a:off x="7879289" y="2385570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 구축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AE38F-4C6C-17CC-923C-C839652849CA}"/>
              </a:ext>
            </a:extLst>
          </p:cNvPr>
          <p:cNvSpPr txBox="1"/>
          <p:nvPr/>
        </p:nvSpPr>
        <p:spPr>
          <a:xfrm>
            <a:off x="7454616" y="2902922"/>
            <a:ext cx="2632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안드로이드 스튜디오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19A71-8C9F-FADF-BB33-8622E047EAB4}"/>
              </a:ext>
            </a:extLst>
          </p:cNvPr>
          <p:cNvSpPr txBox="1"/>
          <p:nvPr/>
        </p:nvSpPr>
        <p:spPr>
          <a:xfrm>
            <a:off x="7454616" y="4103522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 인식 기능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Zxing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라이브러리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2067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전체적인 기능</a:t>
            </a:r>
            <a:endParaRPr lang="en-US" altLang="ko-KR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요약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23C9E-41B2-BDAC-A968-C400F47F6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1385936"/>
            <a:ext cx="3297325" cy="2474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67CA0E0F-3089-3626-5D0E-37C41A34B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23" y="2071359"/>
            <a:ext cx="3676933" cy="1195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9000EA-B6BC-ECED-3F9A-D2D472113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59" y="5057738"/>
            <a:ext cx="3886537" cy="1257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2E81B3-BA29-16FE-179D-6743C11DE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28" y="4260205"/>
            <a:ext cx="802244" cy="802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2F654B-61B3-3451-9D45-3E390BF97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71" y="5015828"/>
            <a:ext cx="718823" cy="741286"/>
          </a:xfrm>
          <a:prstGeom prst="rect">
            <a:avLst/>
          </a:prstGeom>
        </p:spPr>
      </p:pic>
      <p:pic>
        <p:nvPicPr>
          <p:cNvPr id="15" name="그림 14" descr="화살이(가) 표시된 사진&#10;&#10;자동 생성된 설명">
            <a:extLst>
              <a:ext uri="{FF2B5EF4-FFF2-40B4-BE49-F238E27FC236}">
                <a16:creationId xmlns:a16="http://schemas.microsoft.com/office/drawing/2014/main" id="{2D416086-60BE-9C4A-0B0B-C57C29E41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244" y="4752402"/>
            <a:ext cx="620095" cy="620095"/>
          </a:xfrm>
          <a:prstGeom prst="rect">
            <a:avLst/>
          </a:prstGeom>
        </p:spPr>
      </p:pic>
      <p:pic>
        <p:nvPicPr>
          <p:cNvPr id="16" name="그림 15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6C9F7EDA-4390-886A-DAA8-9AB78745E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39" y="4461069"/>
            <a:ext cx="2631228" cy="11933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7CC138-6217-74AA-AB31-46BE65EB3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" y="2889762"/>
            <a:ext cx="3109229" cy="24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 descr="화살이(가) 표시된 사진&#10;&#10;자동 생성된 설명">
            <a:extLst>
              <a:ext uri="{FF2B5EF4-FFF2-40B4-BE49-F238E27FC236}">
                <a16:creationId xmlns:a16="http://schemas.microsoft.com/office/drawing/2014/main" id="{E9A95B5F-D9E8-8E3F-BDA8-444AB3882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3261">
            <a:off x="2987608" y="2775917"/>
            <a:ext cx="809997" cy="809997"/>
          </a:xfrm>
          <a:prstGeom prst="rect">
            <a:avLst/>
          </a:prstGeom>
        </p:spPr>
      </p:pic>
      <p:pic>
        <p:nvPicPr>
          <p:cNvPr id="21" name="그림 20" descr="화살이(가) 표시된 사진&#10;&#10;자동 생성된 설명">
            <a:extLst>
              <a:ext uri="{FF2B5EF4-FFF2-40B4-BE49-F238E27FC236}">
                <a16:creationId xmlns:a16="http://schemas.microsoft.com/office/drawing/2014/main" id="{F1335B32-4B75-CF3B-D145-3F07EB4279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2280">
            <a:off x="2822426" y="5036960"/>
            <a:ext cx="809997" cy="809997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D1DB7D09-E586-7858-3BA6-385CDDA8C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51" y="2275817"/>
            <a:ext cx="809997" cy="809997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43D8F138-1042-ADFA-037D-CD320BC65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52794">
            <a:off x="7066398" y="3684139"/>
            <a:ext cx="809997" cy="809997"/>
          </a:xfrm>
          <a:prstGeom prst="rect">
            <a:avLst/>
          </a:prstGeom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85E165D3-BAED-6AB1-A679-D25163B1D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60528" y="4080295"/>
            <a:ext cx="809997" cy="80999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E1C3CB-7774-978C-3E18-5DC1CC9B06A8}"/>
              </a:ext>
            </a:extLst>
          </p:cNvPr>
          <p:cNvSpPr/>
          <p:nvPr/>
        </p:nvSpPr>
        <p:spPr>
          <a:xfrm>
            <a:off x="7855128" y="4260205"/>
            <a:ext cx="4212825" cy="161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3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30149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UI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프로토타입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1CCDAB-0615-AB74-49D5-B773110D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0" y="2091978"/>
            <a:ext cx="2445140" cy="40624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F8F7D8-B4AB-23D7-77FB-3EBA1B6A3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599" y="2091977"/>
            <a:ext cx="2251383" cy="4062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E1F616-E03B-1F5C-7468-A6F43690C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91977"/>
            <a:ext cx="2343150" cy="41271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C854FC-167F-B234-9373-55049D029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769" y="2091976"/>
            <a:ext cx="2765203" cy="4062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F761ED-CA0B-A53D-F90D-EDFB97A5BD87}"/>
              </a:ext>
            </a:extLst>
          </p:cNvPr>
          <p:cNvSpPr txBox="1"/>
          <p:nvPr/>
        </p:nvSpPr>
        <p:spPr>
          <a:xfrm>
            <a:off x="814231" y="630400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메인화면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F1E90-9951-57FA-5599-1DB7EA4D15F3}"/>
              </a:ext>
            </a:extLst>
          </p:cNvPr>
          <p:cNvSpPr txBox="1"/>
          <p:nvPr/>
        </p:nvSpPr>
        <p:spPr>
          <a:xfrm>
            <a:off x="3565317" y="632155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7FF37-559E-06C6-EFDD-1A8AF6F7042F}"/>
              </a:ext>
            </a:extLst>
          </p:cNvPr>
          <p:cNvSpPr txBox="1"/>
          <p:nvPr/>
        </p:nvSpPr>
        <p:spPr>
          <a:xfrm>
            <a:off x="6672702" y="63040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메뉴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6FF728-D73E-3229-1EBD-E2126E3A51AB}"/>
              </a:ext>
            </a:extLst>
          </p:cNvPr>
          <p:cNvSpPr txBox="1"/>
          <p:nvPr/>
        </p:nvSpPr>
        <p:spPr>
          <a:xfrm>
            <a:off x="9539786" y="6304002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추가 화면</a:t>
            </a:r>
          </a:p>
        </p:txBody>
      </p:sp>
    </p:spTree>
    <p:extLst>
      <p:ext uri="{BB962C8B-B14F-4D97-AF65-F5344CB8AC3E}">
        <p14:creationId xmlns:p14="http://schemas.microsoft.com/office/powerpoint/2010/main" val="54827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30149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API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서버구성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AC65C-1DDA-E9D9-A45C-2BB6C6DE9AC8}"/>
              </a:ext>
            </a:extLst>
          </p:cNvPr>
          <p:cNvSpPr txBox="1"/>
          <p:nvPr/>
        </p:nvSpPr>
        <p:spPr>
          <a:xfrm>
            <a:off x="1733062" y="6021929"/>
            <a:ext cx="2771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사전 정의된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리스트에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따른 기능개발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A346E4-0E75-58EB-2139-3C7EBECB0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85044"/>
              </p:ext>
            </p:extLst>
          </p:nvPr>
        </p:nvGraphicFramePr>
        <p:xfrm>
          <a:off x="601309" y="2047215"/>
          <a:ext cx="5448299" cy="1964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422">
                  <a:extLst>
                    <a:ext uri="{9D8B030D-6E8A-4147-A177-3AD203B41FA5}">
                      <a16:colId xmlns:a16="http://schemas.microsoft.com/office/drawing/2014/main" val="885079812"/>
                    </a:ext>
                  </a:extLst>
                </a:gridCol>
                <a:gridCol w="1284724">
                  <a:extLst>
                    <a:ext uri="{9D8B030D-6E8A-4147-A177-3AD203B41FA5}">
                      <a16:colId xmlns:a16="http://schemas.microsoft.com/office/drawing/2014/main" val="2177874569"/>
                    </a:ext>
                  </a:extLst>
                </a:gridCol>
                <a:gridCol w="3738153">
                  <a:extLst>
                    <a:ext uri="{9D8B030D-6E8A-4147-A177-3AD203B41FA5}">
                      <a16:colId xmlns:a16="http://schemas.microsoft.com/office/drawing/2014/main" val="2282145912"/>
                    </a:ext>
                  </a:extLst>
                </a:gridCol>
              </a:tblGrid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연번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기능명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URL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9001028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기본정보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/search/basicinfo?bar_cd=XXXXXXXXXXXXX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467193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상세정보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/search/detailinfo?bar_cd=XXXXXXXXXXXXX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2847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영양정보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/search/nutriinfo?bar_cd=XXXXXXXXXXXXX&amp;prod_name=XXXX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4775699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유통기한 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/search/expiredate?bar_cd=XXXXXXXXXXXXX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807307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제품목록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/search/barcode?bar_cd=XXXXXXXXXXXXX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357635"/>
                  </a:ext>
                </a:extLst>
              </a:tr>
              <a:tr h="4864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권장 영양성분 요청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/nutrition/</a:t>
                      </a:r>
                      <a:r>
                        <a:rPr lang="en-US" sz="1000" kern="100" dirty="0" err="1">
                          <a:effectLst/>
                        </a:rPr>
                        <a:t>recommendation?gender</a:t>
                      </a:r>
                      <a:r>
                        <a:rPr lang="en-US" sz="1000" kern="100" dirty="0">
                          <a:effectLst/>
                        </a:rPr>
                        <a:t>=</a:t>
                      </a:r>
                      <a:r>
                        <a:rPr lang="en-US" sz="1000" kern="100" dirty="0" err="1">
                          <a:effectLst/>
                        </a:rPr>
                        <a:t>X&amp;age</a:t>
                      </a:r>
                      <a:r>
                        <a:rPr lang="en-US" sz="1000" kern="100" dirty="0">
                          <a:effectLst/>
                        </a:rPr>
                        <a:t>=XX&amp; height=</a:t>
                      </a:r>
                      <a:r>
                        <a:rPr lang="en-US" sz="1000" kern="100" dirty="0" err="1">
                          <a:effectLst/>
                        </a:rPr>
                        <a:t>XXX&amp;weight</a:t>
                      </a:r>
                      <a:r>
                        <a:rPr lang="en-US" sz="1000" kern="100" dirty="0">
                          <a:effectLst/>
                        </a:rPr>
                        <a:t>=</a:t>
                      </a:r>
                      <a:r>
                        <a:rPr lang="en-US" sz="1000" kern="100" dirty="0" err="1">
                          <a:effectLst/>
                        </a:rPr>
                        <a:t>XXX&amp;activity-level</a:t>
                      </a:r>
                      <a:r>
                        <a:rPr lang="en-US" sz="1000" kern="100" dirty="0">
                          <a:effectLst/>
                        </a:rPr>
                        <a:t>=X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3197115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A51708A-CA6A-C9B5-F726-3108818F3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546"/>
          <a:stretch/>
        </p:blipFill>
        <p:spPr bwMode="auto">
          <a:xfrm>
            <a:off x="601308" y="4115405"/>
            <a:ext cx="5448299" cy="1773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75D2CC-EB37-DE93-CEAC-F5296B7B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11" y="243613"/>
            <a:ext cx="4915626" cy="27247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316937-C6D5-C63E-619E-528DCC499927}"/>
              </a:ext>
            </a:extLst>
          </p:cNvPr>
          <p:cNvSpPr txBox="1"/>
          <p:nvPr/>
        </p:nvSpPr>
        <p:spPr>
          <a:xfrm>
            <a:off x="6826733" y="2882852"/>
            <a:ext cx="423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 구축 및 프로토타입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746E26-FEFC-B52B-09F3-64F4CE7B4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130" y="3377058"/>
            <a:ext cx="5188959" cy="29133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658910-0ED8-E1AC-FD7B-9DDF6C9F35BC}"/>
              </a:ext>
            </a:extLst>
          </p:cNvPr>
          <p:cNvSpPr txBox="1"/>
          <p:nvPr/>
        </p:nvSpPr>
        <p:spPr>
          <a:xfrm>
            <a:off x="7803734" y="629042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(postman)</a:t>
            </a:r>
          </a:p>
        </p:txBody>
      </p:sp>
    </p:spTree>
    <p:extLst>
      <p:ext uri="{BB962C8B-B14F-4D97-AF65-F5344CB8AC3E}">
        <p14:creationId xmlns:p14="http://schemas.microsoft.com/office/powerpoint/2010/main" val="7030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기획 배경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본 프로젝트 주제 및 차별성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기대효과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System architecture diagram</a:t>
            </a: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전체기능 요약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UI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프로토타입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API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프로토타입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B62F6-4377-DD6F-3AF8-85EA8B13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3" y="1861704"/>
            <a:ext cx="9157673" cy="385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83B43A03-0B46-D8F9-D2D1-B46470C63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762776"/>
            <a:ext cx="5448300" cy="391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A7FF71-29F7-58AA-998A-CD2C0F3FC2E5}"/>
              </a:ext>
            </a:extLst>
          </p:cNvPr>
          <p:cNvSpPr txBox="1"/>
          <p:nvPr/>
        </p:nvSpPr>
        <p:spPr>
          <a:xfrm>
            <a:off x="3498723" y="1240657"/>
            <a:ext cx="519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배출장소별 </a:t>
            </a:r>
            <a:r>
              <a:rPr lang="ko-KR" altLang="en-US" sz="2400" b="1" dirty="0"/>
              <a:t>음식물 쓰레기 발생비율</a:t>
            </a:r>
          </a:p>
        </p:txBody>
      </p:sp>
    </p:spTree>
    <p:extLst>
      <p:ext uri="{BB962C8B-B14F-4D97-AF65-F5344CB8AC3E}">
        <p14:creationId xmlns:p14="http://schemas.microsoft.com/office/powerpoint/2010/main" val="10609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5012838" y="5801751"/>
            <a:ext cx="6946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환경부 </a:t>
            </a:r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</a:rPr>
              <a:t>음식물쓰레기 줄이기</a:t>
            </a:r>
            <a:r>
              <a:rPr lang="en-US" altLang="ko-KR" sz="1500" dirty="0">
                <a:solidFill>
                  <a:prstClr val="black"/>
                </a:solidFill>
              </a:rPr>
              <a:t>! </a:t>
            </a:r>
            <a:r>
              <a:rPr lang="ko-KR" altLang="en-US" sz="1500" dirty="0">
                <a:solidFill>
                  <a:prstClr val="black"/>
                </a:solidFill>
              </a:rPr>
              <a:t>하나뿐인 지구를 지키는 위대한 실천입니다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A8146-5CBC-A27B-5656-21241BC8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81" y="1052562"/>
            <a:ext cx="3283527" cy="4538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D6240-417D-BB5D-570E-9AF371DE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95" y="1988393"/>
            <a:ext cx="4862776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 descr="커튼이(가) 표시된 사진&#10;&#10;자동 생성된 설명">
            <a:extLst>
              <a:ext uri="{FF2B5EF4-FFF2-40B4-BE49-F238E27FC236}">
                <a16:creationId xmlns:a16="http://schemas.microsoft.com/office/drawing/2014/main" id="{024DDC45-2CA7-DE7F-D345-F8A53E8B8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61" y="2752196"/>
            <a:ext cx="2769616" cy="1756063"/>
          </a:xfrm>
          <a:prstGeom prst="rect">
            <a:avLst/>
          </a:prstGeom>
        </p:spPr>
      </p:pic>
      <p:pic>
        <p:nvPicPr>
          <p:cNvPr id="32" name="그림 31" descr="화살이(가) 표시된 사진&#10;&#10;자동 생성된 설명">
            <a:extLst>
              <a:ext uri="{FF2B5EF4-FFF2-40B4-BE49-F238E27FC236}">
                <a16:creationId xmlns:a16="http://schemas.microsoft.com/office/drawing/2014/main" id="{77A6DF3D-6D47-2DE1-C16D-7C415C931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4882">
            <a:off x="5637375" y="2543428"/>
            <a:ext cx="1039091" cy="10390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C3C2B69-EA69-97AC-C188-71373975B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612290"/>
            <a:ext cx="3485972" cy="26081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BE58E9-7963-F36A-B5BA-1709C5B6D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3389996"/>
            <a:ext cx="2021083" cy="2722145"/>
          </a:xfrm>
          <a:prstGeom prst="rect">
            <a:avLst/>
          </a:prstGeom>
        </p:spPr>
      </p:pic>
      <p:pic>
        <p:nvPicPr>
          <p:cNvPr id="35" name="그림 34" descr="화살이(가) 표시된 사진&#10;&#10;자동 생성된 설명">
            <a:extLst>
              <a:ext uri="{FF2B5EF4-FFF2-40B4-BE49-F238E27FC236}">
                <a16:creationId xmlns:a16="http://schemas.microsoft.com/office/drawing/2014/main" id="{D037502B-F34B-ACDA-2875-7FAD749E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5270">
            <a:off x="5637374" y="3812242"/>
            <a:ext cx="1039091" cy="10390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A7FEF9-50DF-0728-C0CD-9C467865DB91}"/>
              </a:ext>
            </a:extLst>
          </p:cNvPr>
          <p:cNvSpPr txBox="1"/>
          <p:nvPr/>
        </p:nvSpPr>
        <p:spPr>
          <a:xfrm>
            <a:off x="3693156" y="6240635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 입력으로 제품명과 영양정보를 확인</a:t>
            </a:r>
          </a:p>
        </p:txBody>
      </p:sp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AE8BC0-006A-4269-6E74-43CF6AA9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07" y="3429000"/>
            <a:ext cx="2285999" cy="22859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 descr="모래 시계, 오렌지이(가) 표시된 사진&#10;&#10;자동 생성된 설명">
            <a:extLst>
              <a:ext uri="{FF2B5EF4-FFF2-40B4-BE49-F238E27FC236}">
                <a16:creationId xmlns:a16="http://schemas.microsoft.com/office/drawing/2014/main" id="{9A7DFC8D-8975-0B33-D350-467EDDEF2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86" y="3178552"/>
            <a:ext cx="2704002" cy="27040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DCD204-D403-7971-9B67-74DBC0280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38" y="3455015"/>
            <a:ext cx="2151076" cy="2151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732BA-030D-1353-A509-602149159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52" y="201993"/>
            <a:ext cx="4005695" cy="2996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3470E-536E-50CD-B2C1-49FBED0A86CD}"/>
              </a:ext>
            </a:extLst>
          </p:cNvPr>
          <p:cNvSpPr txBox="1"/>
          <p:nvPr/>
        </p:nvSpPr>
        <p:spPr>
          <a:xfrm>
            <a:off x="2278986" y="5852348"/>
            <a:ext cx="804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제품의 유통기한을 입력 받아서 유통기한이 다가옴에 따라 알림을 보내거나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사용자가 직접 원하는 날짜에 알람이 오게 하는 기능</a:t>
            </a:r>
          </a:p>
        </p:txBody>
      </p:sp>
    </p:spTree>
    <p:extLst>
      <p:ext uri="{BB962C8B-B14F-4D97-AF65-F5344CB8AC3E}">
        <p14:creationId xmlns:p14="http://schemas.microsoft.com/office/powerpoint/2010/main" val="237521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5D533-A56E-3653-25A8-F6AA69B0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68" y="266650"/>
            <a:ext cx="1844264" cy="2483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675463-0DC4-6F42-8D3F-9C80323B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1" y="2750643"/>
            <a:ext cx="1373509" cy="13735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AFC73C-3485-E5F7-0190-1FC2D2F5A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36" y="4199515"/>
            <a:ext cx="1230684" cy="1269143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1FDE43DD-6858-B187-7D1B-D730E6E53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21" y="3749131"/>
            <a:ext cx="1061654" cy="1061654"/>
          </a:xfrm>
          <a:prstGeom prst="rect">
            <a:avLst/>
          </a:prstGeom>
        </p:spPr>
      </p:pic>
      <p:pic>
        <p:nvPicPr>
          <p:cNvPr id="7" name="그림 6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5442970C-ED1D-DFAF-D7A8-BFB14173F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71" y="3228004"/>
            <a:ext cx="4504884" cy="2043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079F7-D6F2-C6E9-B078-621E6AE05C1D}"/>
              </a:ext>
            </a:extLst>
          </p:cNvPr>
          <p:cNvSpPr txBox="1"/>
          <p:nvPr/>
        </p:nvSpPr>
        <p:spPr>
          <a:xfrm>
            <a:off x="2418550" y="5844614"/>
            <a:ext cx="735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사용자의 성별과 나이대를 입력 받아 해당하는 권장 영양소에 따른 음식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섭취 영양소를 보여주는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55DAB-BE9E-FD26-87C1-AE808477FD59}"/>
              </a:ext>
            </a:extLst>
          </p:cNvPr>
          <p:cNvSpPr txBox="1"/>
          <p:nvPr/>
        </p:nvSpPr>
        <p:spPr>
          <a:xfrm>
            <a:off x="4391025" y="2750643"/>
            <a:ext cx="358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음식의 남은 양에 따라 영양 정보도 바뀐다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868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76BC3-5782-13DC-F68B-CDC24BF6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5" y="2409713"/>
            <a:ext cx="2245808" cy="302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C54B04-BFF5-4F03-E50A-3E9DFAAC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24" y="2409713"/>
            <a:ext cx="3867150" cy="2876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FD99C9-0EF3-5A95-2053-94CBF725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64" y="2409714"/>
            <a:ext cx="3676650" cy="2876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80C056-AA73-763E-E933-59E134329F71}"/>
              </a:ext>
            </a:extLst>
          </p:cNvPr>
          <p:cNvSpPr txBox="1"/>
          <p:nvPr/>
        </p:nvSpPr>
        <p:spPr>
          <a:xfrm>
            <a:off x="6859642" y="5478072"/>
            <a:ext cx="49984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/>
              <a:t>필립스</a:t>
            </a:r>
            <a:r>
              <a:rPr lang="en-US" altLang="ko-KR" sz="1500" dirty="0"/>
              <a:t>, ‘</a:t>
            </a:r>
            <a:r>
              <a:rPr lang="ko-KR" altLang="en-US" sz="1500" dirty="0"/>
              <a:t>아시아 국가 개인건강관리 실태 조사’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63601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03-1.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1293</Words>
  <Application>Microsoft Office PowerPoint</Application>
  <PresentationFormat>와이드스크린</PresentationFormat>
  <Paragraphs>201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Gill Sans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이성호</dc:creator>
  <cp:lastModifiedBy>이성호</cp:lastModifiedBy>
  <cp:revision>11</cp:revision>
  <dcterms:created xsi:type="dcterms:W3CDTF">2023-06-10T08:48:32Z</dcterms:created>
  <dcterms:modified xsi:type="dcterms:W3CDTF">2023-06-10T13:46:39Z</dcterms:modified>
</cp:coreProperties>
</file>